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53" r:id="rId3"/>
    <p:sldId id="354" r:id="rId4"/>
    <p:sldId id="493" r:id="rId5"/>
    <p:sldId id="528" r:id="rId6"/>
    <p:sldId id="529" r:id="rId7"/>
    <p:sldId id="530" r:id="rId8"/>
    <p:sldId id="531" r:id="rId9"/>
    <p:sldId id="532" r:id="rId10"/>
    <p:sldId id="534" r:id="rId11"/>
    <p:sldId id="533" r:id="rId12"/>
    <p:sldId id="535" r:id="rId13"/>
    <p:sldId id="536" r:id="rId14"/>
    <p:sldId id="537" r:id="rId15"/>
    <p:sldId id="538" r:id="rId16"/>
    <p:sldId id="539" r:id="rId17"/>
    <p:sldId id="540" r:id="rId18"/>
    <p:sldId id="542" r:id="rId19"/>
    <p:sldId id="541" r:id="rId20"/>
    <p:sldId id="543" r:id="rId21"/>
    <p:sldId id="544" r:id="rId22"/>
    <p:sldId id="545" r:id="rId23"/>
    <p:sldId id="546" r:id="rId24"/>
    <p:sldId id="547" r:id="rId25"/>
    <p:sldId id="548" r:id="rId26"/>
    <p:sldId id="549" r:id="rId27"/>
    <p:sldId id="550" r:id="rId28"/>
    <p:sldId id="55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2D2D2"/>
    <a:srgbClr val="888888"/>
    <a:srgbClr val="FFFDFF"/>
    <a:srgbClr val="FF951D"/>
    <a:srgbClr val="514870"/>
    <a:srgbClr val="D2D0D2"/>
    <a:srgbClr val="D5D3D5"/>
    <a:srgbClr val="FD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A471C8-6455-4B98-96A3-24C6F633A4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8052B9-48C8-4543-B91D-0E4A1799F113}">
      <dgm:prSet phldrT="[Text]" custT="1"/>
      <dgm:spPr/>
      <dgm:t>
        <a:bodyPr/>
        <a:lstStyle/>
        <a:p>
          <a:r>
            <a:rPr lang="en-US" sz="2800" dirty="0" smtClean="0">
              <a:latin typeface="Candara" panose="020E0502030303020204" pitchFamily="34" charset="0"/>
            </a:rPr>
            <a:t>Before Continuous Integration</a:t>
          </a:r>
          <a:endParaRPr lang="en-US" sz="2800" dirty="0">
            <a:latin typeface="Candara" panose="020E0502030303020204" pitchFamily="34" charset="0"/>
          </a:endParaRPr>
        </a:p>
      </dgm:t>
    </dgm:pt>
    <dgm:pt modelId="{BBFAC9F0-4B02-4E68-AC0E-E792C57D534A}" type="par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361A42D2-23AE-4C3F-8A0D-7AED686F3568}" type="sib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1D02AAA2-AD0C-473E-83A5-A5D73A791D8D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 smtClean="0">
              <a:latin typeface="Candara" panose="020E0502030303020204" pitchFamily="34" charset="0"/>
            </a:rPr>
            <a:t>The entire source code was built and then tested</a:t>
          </a:r>
          <a:endParaRPr lang="en-US" sz="2000" dirty="0">
            <a:latin typeface="Candara" panose="020E0502030303020204" pitchFamily="34" charset="0"/>
          </a:endParaRPr>
        </a:p>
      </dgm:t>
    </dgm:pt>
    <dgm:pt modelId="{EA52A801-6DBD-43B4-99B3-5BB8E557F8E8}" type="sib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99E8AB8A-7FBB-403D-ADE0-66A60F9D21F3}" type="par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8A394BF2-0420-4790-98B4-5D0E3465A46C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 smtClean="0">
              <a:latin typeface="Candara" panose="020E0502030303020204" pitchFamily="34" charset="0"/>
            </a:rPr>
            <a:t>Developers have to wait for test results</a:t>
          </a:r>
          <a:endParaRPr lang="en-US" sz="2000" dirty="0">
            <a:latin typeface="Candara" panose="020E0502030303020204" pitchFamily="34" charset="0"/>
          </a:endParaRPr>
        </a:p>
      </dgm:t>
    </dgm:pt>
    <dgm:pt modelId="{3C747943-836A-4A42-8D73-339FB26B0E74}" type="par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017733D8-C7E7-4004-B44C-F9EB08623E81}" type="sib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CA8B58D1-8070-454F-AEA8-9C1B904F9BC3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 smtClean="0">
              <a:latin typeface="Candara" panose="020E0502030303020204" pitchFamily="34" charset="0"/>
            </a:rPr>
            <a:t>No Feedback</a:t>
          </a:r>
          <a:endParaRPr lang="en-US" sz="2000" dirty="0">
            <a:latin typeface="Candara" panose="020E0502030303020204" pitchFamily="34" charset="0"/>
          </a:endParaRPr>
        </a:p>
      </dgm:t>
    </dgm:pt>
    <dgm:pt modelId="{1147AA9D-F344-4143-8006-3A0E0A2ABD0C}" type="parTrans" cxnId="{33BB0945-3AFC-4D17-BA14-59AE8950AD6B}">
      <dgm:prSet/>
      <dgm:spPr/>
      <dgm:t>
        <a:bodyPr/>
        <a:lstStyle/>
        <a:p>
          <a:endParaRPr lang="en-US"/>
        </a:p>
      </dgm:t>
    </dgm:pt>
    <dgm:pt modelId="{774BD533-0311-4E11-B835-D51FF23BA5A8}" type="sibTrans" cxnId="{33BB0945-3AFC-4D17-BA14-59AE8950AD6B}">
      <dgm:prSet/>
      <dgm:spPr/>
      <dgm:t>
        <a:bodyPr/>
        <a:lstStyle/>
        <a:p>
          <a:endParaRPr lang="en-US"/>
        </a:p>
      </dgm:t>
    </dgm:pt>
    <dgm:pt modelId="{67809678-BE4A-4D83-BE9E-E4139EB60D27}" type="pres">
      <dgm:prSet presAssocID="{0AA471C8-6455-4B98-96A3-24C6F633A4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4F13C3-A4FC-4D10-B7C2-65B024D0CF1C}" type="pres">
      <dgm:prSet presAssocID="{F18052B9-48C8-4543-B91D-0E4A1799F11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8A56E-55CA-4780-A27D-83D0BDD912C4}" type="pres">
      <dgm:prSet presAssocID="{F18052B9-48C8-4543-B91D-0E4A1799F113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3D3346-4F4D-4AAC-ACA4-647E5B9DD793}" type="presOf" srcId="{CA8B58D1-8070-454F-AEA8-9C1B904F9BC3}" destId="{6378A56E-55CA-4780-A27D-83D0BDD912C4}" srcOrd="0" destOrd="2" presId="urn:microsoft.com/office/officeart/2005/8/layout/vList2"/>
    <dgm:cxn modelId="{1318EEE5-7648-438A-A39F-9E2835E44466}" srcId="{0AA471C8-6455-4B98-96A3-24C6F633A4A0}" destId="{F18052B9-48C8-4543-B91D-0E4A1799F113}" srcOrd="0" destOrd="0" parTransId="{BBFAC9F0-4B02-4E68-AC0E-E792C57D534A}" sibTransId="{361A42D2-23AE-4C3F-8A0D-7AED686F3568}"/>
    <dgm:cxn modelId="{01E58CEC-000A-46D6-955F-B2DDF7EFE209}" type="presOf" srcId="{0AA471C8-6455-4B98-96A3-24C6F633A4A0}" destId="{67809678-BE4A-4D83-BE9E-E4139EB60D27}" srcOrd="0" destOrd="0" presId="urn:microsoft.com/office/officeart/2005/8/layout/vList2"/>
    <dgm:cxn modelId="{06778F4C-67B6-493C-89E3-3C019A24E2F2}" srcId="{F18052B9-48C8-4543-B91D-0E4A1799F113}" destId="{8A394BF2-0420-4790-98B4-5D0E3465A46C}" srcOrd="1" destOrd="0" parTransId="{3C747943-836A-4A42-8D73-339FB26B0E74}" sibTransId="{017733D8-C7E7-4004-B44C-F9EB08623E81}"/>
    <dgm:cxn modelId="{F437BE72-438A-41C9-AC73-F28B11AA7485}" srcId="{F18052B9-48C8-4543-B91D-0E4A1799F113}" destId="{1D02AAA2-AD0C-473E-83A5-A5D73A791D8D}" srcOrd="0" destOrd="0" parTransId="{99E8AB8A-7FBB-403D-ADE0-66A60F9D21F3}" sibTransId="{EA52A801-6DBD-43B4-99B3-5BB8E557F8E8}"/>
    <dgm:cxn modelId="{2870B5FF-39B0-4013-8DB2-1E04100FA751}" type="presOf" srcId="{F18052B9-48C8-4543-B91D-0E4A1799F113}" destId="{2F4F13C3-A4FC-4D10-B7C2-65B024D0CF1C}" srcOrd="0" destOrd="0" presId="urn:microsoft.com/office/officeart/2005/8/layout/vList2"/>
    <dgm:cxn modelId="{33BB0945-3AFC-4D17-BA14-59AE8950AD6B}" srcId="{F18052B9-48C8-4543-B91D-0E4A1799F113}" destId="{CA8B58D1-8070-454F-AEA8-9C1B904F9BC3}" srcOrd="2" destOrd="0" parTransId="{1147AA9D-F344-4143-8006-3A0E0A2ABD0C}" sibTransId="{774BD533-0311-4E11-B835-D51FF23BA5A8}"/>
    <dgm:cxn modelId="{D97685F6-BDB3-4E3F-9BCA-88CD631746FF}" type="presOf" srcId="{1D02AAA2-AD0C-473E-83A5-A5D73A791D8D}" destId="{6378A56E-55CA-4780-A27D-83D0BDD912C4}" srcOrd="0" destOrd="0" presId="urn:microsoft.com/office/officeart/2005/8/layout/vList2"/>
    <dgm:cxn modelId="{E2B97F08-0678-4C7B-8C06-4F5B48F03223}" type="presOf" srcId="{8A394BF2-0420-4790-98B4-5D0E3465A46C}" destId="{6378A56E-55CA-4780-A27D-83D0BDD912C4}" srcOrd="0" destOrd="1" presId="urn:microsoft.com/office/officeart/2005/8/layout/vList2"/>
    <dgm:cxn modelId="{BD1D7DE8-BB83-4F2F-9C8C-0008F27C8F9D}" type="presParOf" srcId="{67809678-BE4A-4D83-BE9E-E4139EB60D27}" destId="{2F4F13C3-A4FC-4D10-B7C2-65B024D0CF1C}" srcOrd="0" destOrd="0" presId="urn:microsoft.com/office/officeart/2005/8/layout/vList2"/>
    <dgm:cxn modelId="{5882CDBF-4DE7-4174-98F2-D6827BDD4EB9}" type="presParOf" srcId="{67809678-BE4A-4D83-BE9E-E4139EB60D27}" destId="{6378A56E-55CA-4780-A27D-83D0BDD912C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A471C8-6455-4B98-96A3-24C6F633A4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8052B9-48C8-4543-B91D-0E4A1799F113}">
      <dgm:prSet phldrT="[Text]" custT="1"/>
      <dgm:spPr/>
      <dgm:t>
        <a:bodyPr/>
        <a:lstStyle/>
        <a:p>
          <a:r>
            <a:rPr lang="en-US" sz="2800" dirty="0" smtClean="0">
              <a:latin typeface="Candara" panose="020E0502030303020204" pitchFamily="34" charset="0"/>
            </a:rPr>
            <a:t>After Continuous Integration</a:t>
          </a:r>
          <a:endParaRPr lang="en-US" sz="2800" dirty="0">
            <a:latin typeface="Candara" panose="020E0502030303020204" pitchFamily="34" charset="0"/>
          </a:endParaRPr>
        </a:p>
      </dgm:t>
    </dgm:pt>
    <dgm:pt modelId="{BBFAC9F0-4B02-4E68-AC0E-E792C57D534A}" type="par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361A42D2-23AE-4C3F-8A0D-7AED686F3568}" type="sib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1D02AAA2-AD0C-473E-83A5-A5D73A791D8D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 smtClean="0">
              <a:latin typeface="Candara" panose="020E0502030303020204" pitchFamily="34" charset="0"/>
            </a:rPr>
            <a:t>Every commit made in the source code is built and tested</a:t>
          </a:r>
          <a:endParaRPr lang="en-US" sz="2000" dirty="0">
            <a:latin typeface="Candara" panose="020E0502030303020204" pitchFamily="34" charset="0"/>
          </a:endParaRPr>
        </a:p>
      </dgm:t>
    </dgm:pt>
    <dgm:pt modelId="{EA52A801-6DBD-43B4-99B3-5BB8E557F8E8}" type="sib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99E8AB8A-7FBB-403D-ADE0-66A60F9D21F3}" type="par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8A394BF2-0420-4790-98B4-5D0E3465A46C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 smtClean="0">
              <a:latin typeface="Candara" panose="020E0502030303020204" pitchFamily="34" charset="0"/>
            </a:rPr>
            <a:t>Developers know the commit tests results</a:t>
          </a:r>
          <a:endParaRPr lang="en-US" sz="2000" dirty="0">
            <a:latin typeface="Candara" panose="020E0502030303020204" pitchFamily="34" charset="0"/>
          </a:endParaRPr>
        </a:p>
      </dgm:t>
    </dgm:pt>
    <dgm:pt modelId="{3C747943-836A-4A42-8D73-339FB26B0E74}" type="par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017733D8-C7E7-4004-B44C-F9EB08623E81}" type="sib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CA8B58D1-8070-454F-AEA8-9C1B904F9BC3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 smtClean="0">
              <a:latin typeface="Candara" panose="020E0502030303020204" pitchFamily="34" charset="0"/>
            </a:rPr>
            <a:t>Feedback is present</a:t>
          </a:r>
          <a:endParaRPr lang="en-US" sz="2000" dirty="0">
            <a:latin typeface="Candara" panose="020E0502030303020204" pitchFamily="34" charset="0"/>
          </a:endParaRPr>
        </a:p>
      </dgm:t>
    </dgm:pt>
    <dgm:pt modelId="{1147AA9D-F344-4143-8006-3A0E0A2ABD0C}" type="parTrans" cxnId="{33BB0945-3AFC-4D17-BA14-59AE8950AD6B}">
      <dgm:prSet/>
      <dgm:spPr/>
      <dgm:t>
        <a:bodyPr/>
        <a:lstStyle/>
        <a:p>
          <a:endParaRPr lang="en-US"/>
        </a:p>
      </dgm:t>
    </dgm:pt>
    <dgm:pt modelId="{774BD533-0311-4E11-B835-D51FF23BA5A8}" type="sibTrans" cxnId="{33BB0945-3AFC-4D17-BA14-59AE8950AD6B}">
      <dgm:prSet/>
      <dgm:spPr/>
      <dgm:t>
        <a:bodyPr/>
        <a:lstStyle/>
        <a:p>
          <a:endParaRPr lang="en-US"/>
        </a:p>
      </dgm:t>
    </dgm:pt>
    <dgm:pt modelId="{67809678-BE4A-4D83-BE9E-E4139EB60D27}" type="pres">
      <dgm:prSet presAssocID="{0AA471C8-6455-4B98-96A3-24C6F633A4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4F13C3-A4FC-4D10-B7C2-65B024D0CF1C}" type="pres">
      <dgm:prSet presAssocID="{F18052B9-48C8-4543-B91D-0E4A1799F11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8A56E-55CA-4780-A27D-83D0BDD912C4}" type="pres">
      <dgm:prSet presAssocID="{F18052B9-48C8-4543-B91D-0E4A1799F113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3D3346-4F4D-4AAC-ACA4-647E5B9DD793}" type="presOf" srcId="{CA8B58D1-8070-454F-AEA8-9C1B904F9BC3}" destId="{6378A56E-55CA-4780-A27D-83D0BDD912C4}" srcOrd="0" destOrd="2" presId="urn:microsoft.com/office/officeart/2005/8/layout/vList2"/>
    <dgm:cxn modelId="{1318EEE5-7648-438A-A39F-9E2835E44466}" srcId="{0AA471C8-6455-4B98-96A3-24C6F633A4A0}" destId="{F18052B9-48C8-4543-B91D-0E4A1799F113}" srcOrd="0" destOrd="0" parTransId="{BBFAC9F0-4B02-4E68-AC0E-E792C57D534A}" sibTransId="{361A42D2-23AE-4C3F-8A0D-7AED686F3568}"/>
    <dgm:cxn modelId="{01E58CEC-000A-46D6-955F-B2DDF7EFE209}" type="presOf" srcId="{0AA471C8-6455-4B98-96A3-24C6F633A4A0}" destId="{67809678-BE4A-4D83-BE9E-E4139EB60D27}" srcOrd="0" destOrd="0" presId="urn:microsoft.com/office/officeart/2005/8/layout/vList2"/>
    <dgm:cxn modelId="{06778F4C-67B6-493C-89E3-3C019A24E2F2}" srcId="{F18052B9-48C8-4543-B91D-0E4A1799F113}" destId="{8A394BF2-0420-4790-98B4-5D0E3465A46C}" srcOrd="1" destOrd="0" parTransId="{3C747943-836A-4A42-8D73-339FB26B0E74}" sibTransId="{017733D8-C7E7-4004-B44C-F9EB08623E81}"/>
    <dgm:cxn modelId="{F437BE72-438A-41C9-AC73-F28B11AA7485}" srcId="{F18052B9-48C8-4543-B91D-0E4A1799F113}" destId="{1D02AAA2-AD0C-473E-83A5-A5D73A791D8D}" srcOrd="0" destOrd="0" parTransId="{99E8AB8A-7FBB-403D-ADE0-66A60F9D21F3}" sibTransId="{EA52A801-6DBD-43B4-99B3-5BB8E557F8E8}"/>
    <dgm:cxn modelId="{2870B5FF-39B0-4013-8DB2-1E04100FA751}" type="presOf" srcId="{F18052B9-48C8-4543-B91D-0E4A1799F113}" destId="{2F4F13C3-A4FC-4D10-B7C2-65B024D0CF1C}" srcOrd="0" destOrd="0" presId="urn:microsoft.com/office/officeart/2005/8/layout/vList2"/>
    <dgm:cxn modelId="{33BB0945-3AFC-4D17-BA14-59AE8950AD6B}" srcId="{F18052B9-48C8-4543-B91D-0E4A1799F113}" destId="{CA8B58D1-8070-454F-AEA8-9C1B904F9BC3}" srcOrd="2" destOrd="0" parTransId="{1147AA9D-F344-4143-8006-3A0E0A2ABD0C}" sibTransId="{774BD533-0311-4E11-B835-D51FF23BA5A8}"/>
    <dgm:cxn modelId="{D97685F6-BDB3-4E3F-9BCA-88CD631746FF}" type="presOf" srcId="{1D02AAA2-AD0C-473E-83A5-A5D73A791D8D}" destId="{6378A56E-55CA-4780-A27D-83D0BDD912C4}" srcOrd="0" destOrd="0" presId="urn:microsoft.com/office/officeart/2005/8/layout/vList2"/>
    <dgm:cxn modelId="{E2B97F08-0678-4C7B-8C06-4F5B48F03223}" type="presOf" srcId="{8A394BF2-0420-4790-98B4-5D0E3465A46C}" destId="{6378A56E-55CA-4780-A27D-83D0BDD912C4}" srcOrd="0" destOrd="1" presId="urn:microsoft.com/office/officeart/2005/8/layout/vList2"/>
    <dgm:cxn modelId="{BD1D7DE8-BB83-4F2F-9C8C-0008F27C8F9D}" type="presParOf" srcId="{67809678-BE4A-4D83-BE9E-E4139EB60D27}" destId="{2F4F13C3-A4FC-4D10-B7C2-65B024D0CF1C}" srcOrd="0" destOrd="0" presId="urn:microsoft.com/office/officeart/2005/8/layout/vList2"/>
    <dgm:cxn modelId="{5882CDBF-4DE7-4174-98F2-D6827BDD4EB9}" type="presParOf" srcId="{67809678-BE4A-4D83-BE9E-E4139EB60D27}" destId="{6378A56E-55CA-4780-A27D-83D0BDD912C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F13C3-A4FC-4D10-B7C2-65B024D0CF1C}">
      <dsp:nvSpPr>
        <dsp:cNvPr id="0" name=""/>
        <dsp:cNvSpPr/>
      </dsp:nvSpPr>
      <dsp:spPr>
        <a:xfrm>
          <a:off x="0" y="452696"/>
          <a:ext cx="5292344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Before Continuous Integration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59399" y="512095"/>
        <a:ext cx="5173546" cy="1098002"/>
      </dsp:txXfrm>
    </dsp:sp>
    <dsp:sp modelId="{6378A56E-55CA-4780-A27D-83D0BDD912C4}">
      <dsp:nvSpPr>
        <dsp:cNvPr id="0" name=""/>
        <dsp:cNvSpPr/>
      </dsp:nvSpPr>
      <dsp:spPr>
        <a:xfrm>
          <a:off x="0" y="1669496"/>
          <a:ext cx="5292344" cy="3296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03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Candara" panose="020E0502030303020204" pitchFamily="34" charset="0"/>
            </a:rPr>
            <a:t>The entire source code was built and then tested</a:t>
          </a:r>
          <a:endParaRPr lang="en-US" sz="2000" kern="1200" dirty="0">
            <a:latin typeface="Candara" panose="020E0502030303020204" pitchFamily="34" charset="0"/>
          </a:endParaRP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Candara" panose="020E0502030303020204" pitchFamily="34" charset="0"/>
            </a:rPr>
            <a:t>Developers have to wait for test results</a:t>
          </a:r>
          <a:endParaRPr lang="en-US" sz="2000" kern="1200" dirty="0">
            <a:latin typeface="Candara" panose="020E0502030303020204" pitchFamily="34" charset="0"/>
          </a:endParaRP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Candara" panose="020E0502030303020204" pitchFamily="34" charset="0"/>
            </a:rPr>
            <a:t>No Feedback</a:t>
          </a:r>
          <a:endParaRPr lang="en-US" sz="2000" kern="1200" dirty="0">
            <a:latin typeface="Candara" panose="020E0502030303020204" pitchFamily="34" charset="0"/>
          </a:endParaRPr>
        </a:p>
      </dsp:txBody>
      <dsp:txXfrm>
        <a:off x="0" y="1669496"/>
        <a:ext cx="5292344" cy="3296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F13C3-A4FC-4D10-B7C2-65B024D0CF1C}">
      <dsp:nvSpPr>
        <dsp:cNvPr id="0" name=""/>
        <dsp:cNvSpPr/>
      </dsp:nvSpPr>
      <dsp:spPr>
        <a:xfrm>
          <a:off x="0" y="452696"/>
          <a:ext cx="5292344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After Continuous Integration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59399" y="512095"/>
        <a:ext cx="5173546" cy="1098002"/>
      </dsp:txXfrm>
    </dsp:sp>
    <dsp:sp modelId="{6378A56E-55CA-4780-A27D-83D0BDD912C4}">
      <dsp:nvSpPr>
        <dsp:cNvPr id="0" name=""/>
        <dsp:cNvSpPr/>
      </dsp:nvSpPr>
      <dsp:spPr>
        <a:xfrm>
          <a:off x="0" y="1669496"/>
          <a:ext cx="5292344" cy="3296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03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Candara" panose="020E0502030303020204" pitchFamily="34" charset="0"/>
            </a:rPr>
            <a:t>Every commit made in the source code is built and tested</a:t>
          </a:r>
          <a:endParaRPr lang="en-US" sz="2000" kern="1200" dirty="0">
            <a:latin typeface="Candara" panose="020E0502030303020204" pitchFamily="34" charset="0"/>
          </a:endParaRP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Candara" panose="020E0502030303020204" pitchFamily="34" charset="0"/>
            </a:rPr>
            <a:t>Developers know the commit tests results</a:t>
          </a:r>
          <a:endParaRPr lang="en-US" sz="2000" kern="1200" dirty="0">
            <a:latin typeface="Candara" panose="020E0502030303020204" pitchFamily="34" charset="0"/>
          </a:endParaRP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Candara" panose="020E0502030303020204" pitchFamily="34" charset="0"/>
            </a:rPr>
            <a:t>Feedback is present</a:t>
          </a:r>
          <a:endParaRPr lang="en-US" sz="2000" kern="1200" dirty="0">
            <a:latin typeface="Candara" panose="020E0502030303020204" pitchFamily="34" charset="0"/>
          </a:endParaRPr>
        </a:p>
      </dsp:txBody>
      <dsp:txXfrm>
        <a:off x="0" y="1669496"/>
        <a:ext cx="5292344" cy="3296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Continuous </a:t>
            </a:r>
            <a:r>
              <a:rPr lang="en-US" dirty="0"/>
              <a:t>Integration?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2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Integration?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481" t="38385" r="29674" b="32200"/>
          <a:stretch/>
        </p:blipFill>
        <p:spPr>
          <a:xfrm>
            <a:off x="9417423" y="2755361"/>
            <a:ext cx="2296935" cy="256012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2920" y="1349372"/>
            <a:ext cx="8650224" cy="1823595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Continuous </a:t>
            </a:r>
            <a:r>
              <a:rPr lang="en-US" sz="2000" dirty="0" smtClean="0">
                <a:latin typeface="Candara" panose="020E0502030303020204" pitchFamily="34" charset="0"/>
              </a:rPr>
              <a:t>Integration is a development practice in which developers are required to commit changes to the source code in a shared repository several times a day or more frequently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Every commit made in the repository is then built. This allows the teams to detect the problems early 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11296" y="3296751"/>
            <a:ext cx="2825496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Commit Changes to the Source Code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3593592" y="4188631"/>
            <a:ext cx="2660904" cy="1288625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Continuous Integration Server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68552" y="5843333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Build the Code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52672" y="5843333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Test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6792" y="5843332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Deploy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6" name="Elbow Connector 15"/>
          <p:cNvCxnSpPr>
            <a:stCxn id="8" idx="3"/>
            <a:endCxn id="7" idx="3"/>
          </p:cNvCxnSpPr>
          <p:nvPr/>
        </p:nvCxnSpPr>
        <p:spPr>
          <a:xfrm flipV="1">
            <a:off x="6254496" y="3587209"/>
            <a:ext cx="82296" cy="1245735"/>
          </a:xfrm>
          <a:prstGeom prst="bentConnector3">
            <a:avLst>
              <a:gd name="adj1" fmla="val 37777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8" idx="0"/>
          </p:cNvCxnSpPr>
          <p:nvPr/>
        </p:nvCxnSpPr>
        <p:spPr>
          <a:xfrm>
            <a:off x="4924044" y="3877666"/>
            <a:ext cx="0" cy="3109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0"/>
            <a:endCxn id="8" idx="2"/>
          </p:cNvCxnSpPr>
          <p:nvPr/>
        </p:nvCxnSpPr>
        <p:spPr>
          <a:xfrm flipH="1" flipV="1">
            <a:off x="4924044" y="5477256"/>
            <a:ext cx="9144" cy="36607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  <a:endCxn id="8" idx="2"/>
          </p:cNvCxnSpPr>
          <p:nvPr/>
        </p:nvCxnSpPr>
        <p:spPr>
          <a:xfrm flipV="1">
            <a:off x="2449068" y="5477256"/>
            <a:ext cx="2474976" cy="36607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0"/>
            <a:endCxn id="8" idx="2"/>
          </p:cNvCxnSpPr>
          <p:nvPr/>
        </p:nvCxnSpPr>
        <p:spPr>
          <a:xfrm flipH="1" flipV="1">
            <a:off x="4924044" y="5477256"/>
            <a:ext cx="2493264" cy="36607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03136" y="3877666"/>
            <a:ext cx="127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Feedback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77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Integration Case Study (Nokia)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873" t="26930" r="40859" b="29267"/>
          <a:stretch/>
        </p:blipFill>
        <p:spPr>
          <a:xfrm>
            <a:off x="4207371" y="1846539"/>
            <a:ext cx="5901180" cy="4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1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Integration Case Study (Nokia)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790" t="27389" r="42303" b="29633"/>
          <a:stretch/>
        </p:blipFill>
        <p:spPr>
          <a:xfrm>
            <a:off x="4146568" y="1901752"/>
            <a:ext cx="5835192" cy="44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098" name="Picture 2" descr="Jenki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8" b="15997"/>
          <a:stretch/>
        </p:blipFill>
        <p:spPr bwMode="auto">
          <a:xfrm>
            <a:off x="640207" y="1792224"/>
            <a:ext cx="4544441" cy="152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ildbot 2.0.0 and 1.8.1. I am pleased to announce the joint… | by Pierre  Tardy | Buildbot | Medi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6" b="37622"/>
          <a:stretch/>
        </p:blipFill>
        <p:spPr bwMode="auto">
          <a:xfrm>
            <a:off x="6940423" y="2048256"/>
            <a:ext cx="4313171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Travis CI Continues Integration Pipeline for iOS | by Ahmed Meguid |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07" y="3675061"/>
            <a:ext cx="4544441" cy="238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Atlassian Bamboo 5 Unites Dev and IT Around Modern Software Deployments |  Business Wi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423" y="4123118"/>
            <a:ext cx="4313170" cy="138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Jenkins?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15</a:t>
            </a:fld>
            <a:endParaRPr lang="en-US"/>
          </a:p>
        </p:txBody>
      </p:sp>
      <p:pic>
        <p:nvPicPr>
          <p:cNvPr id="9218" name="Picture 2" descr="Jenkins- a tool used for CI/CD. What is Jenkins? Why do we need it? | by  Ishika Sinha | FAUN Publ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37" y="0"/>
            <a:ext cx="4788225" cy="35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Jenkins?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555199"/>
            <a:ext cx="5127417" cy="4597772"/>
          </a:xfrm>
        </p:spPr>
        <p:txBody>
          <a:bodyPr/>
          <a:lstStyle/>
          <a:p>
            <a:r>
              <a:rPr lang="en-US" dirty="0" smtClean="0"/>
              <a:t>Jenkins is an open source automation tool written in Java with plugins built for Continuous Integration purposes.</a:t>
            </a:r>
          </a:p>
          <a:p>
            <a:endParaRPr lang="en-US" dirty="0" smtClean="0"/>
          </a:p>
          <a:p>
            <a:r>
              <a:rPr lang="en-US" dirty="0" smtClean="0"/>
              <a:t>Plugins that will allow the integration of various DevOps stages.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194" name="Picture 2" descr="What is Jenkins? | Jenkins For Continuous Integration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535" y="1555199"/>
            <a:ext cx="6108065" cy="445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63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 to Jenkins!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30" name="Picture 6" descr="How To Install Jenkins on Ubuntu 18.04 - Learning Contain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05"/>
          <a:stretch/>
        </p:blipFill>
        <p:spPr bwMode="auto">
          <a:xfrm>
            <a:off x="635467" y="1406880"/>
            <a:ext cx="10841533" cy="460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97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Plugins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02920" y="1349373"/>
            <a:ext cx="11320272" cy="96273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sz="2400" dirty="0" smtClean="0">
                <a:latin typeface="Candara" panose="020E0502030303020204" pitchFamily="34" charset="0"/>
              </a:rPr>
              <a:t>Jenkins supports plugins, which allow Jenkins to be extended to meet specific needs of individual projects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60162" y="2454183"/>
            <a:ext cx="2825496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Plugin Categories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52626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Test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99002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Reports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45378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Notification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591754" y="3365535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Deployment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9838130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Compile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2" name="Elbow Connector 11"/>
          <p:cNvCxnSpPr>
            <a:stCxn id="17" idx="2"/>
            <a:endCxn id="18" idx="0"/>
          </p:cNvCxnSpPr>
          <p:nvPr/>
        </p:nvCxnSpPr>
        <p:spPr>
          <a:xfrm rot="5400000">
            <a:off x="3763044" y="955668"/>
            <a:ext cx="330436" cy="4489297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7" idx="2"/>
            <a:endCxn id="20" idx="0"/>
          </p:cNvCxnSpPr>
          <p:nvPr/>
        </p:nvCxnSpPr>
        <p:spPr>
          <a:xfrm rot="5400000">
            <a:off x="4886232" y="2078856"/>
            <a:ext cx="330436" cy="224292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7" idx="2"/>
            <a:endCxn id="22" idx="0"/>
          </p:cNvCxnSpPr>
          <p:nvPr/>
        </p:nvCxnSpPr>
        <p:spPr>
          <a:xfrm rot="16200000" flipH="1">
            <a:off x="6009419" y="3198588"/>
            <a:ext cx="330436" cy="345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7" idx="2"/>
            <a:endCxn id="24" idx="0"/>
          </p:cNvCxnSpPr>
          <p:nvPr/>
        </p:nvCxnSpPr>
        <p:spPr>
          <a:xfrm rot="16200000" flipH="1">
            <a:off x="7132607" y="2075400"/>
            <a:ext cx="330437" cy="224983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7" idx="2"/>
            <a:endCxn id="26" idx="0"/>
          </p:cNvCxnSpPr>
          <p:nvPr/>
        </p:nvCxnSpPr>
        <p:spPr>
          <a:xfrm rot="16200000" flipH="1">
            <a:off x="8255795" y="952212"/>
            <a:ext cx="330436" cy="4496207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JUnit · GitHu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96" y="4560569"/>
            <a:ext cx="1051433" cy="105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69" y="3979655"/>
            <a:ext cx="749688" cy="845252"/>
          </a:xfrm>
          <a:prstGeom prst="rect">
            <a:avLst/>
          </a:prstGeom>
        </p:spPr>
      </p:pic>
      <p:pic>
        <p:nvPicPr>
          <p:cNvPr id="2052" name="Picture 4" descr="Report Icon, Transparent Report.PNG Images &amp; Vector - FreeIcons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24" y="4008177"/>
            <a:ext cx="816730" cy="81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3034724" y="4824907"/>
            <a:ext cx="1956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HTML Publisher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80" y="4008177"/>
            <a:ext cx="878458" cy="87845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184648" y="4824907"/>
            <a:ext cx="1956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Jenkins Build Notification Plugin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2056" name="Picture 8" descr="Deployment - Free comput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464" y="3984167"/>
            <a:ext cx="840740" cy="84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7690496" y="4824907"/>
            <a:ext cx="1691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Deploy Plugin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2058" name="Picture 10" descr="Maven Logo Vector EPS for free download, size 291.19 KB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4" t="39467" r="10406" b="41333"/>
          <a:stretch/>
        </p:blipFill>
        <p:spPr bwMode="auto">
          <a:xfrm>
            <a:off x="10024058" y="4846288"/>
            <a:ext cx="1290118" cy="30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ggregate compile Icon - Download aggregate compile Icon 3159620 | Noun  Project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236" y="4078077"/>
            <a:ext cx="681762" cy="68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18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Jenkins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074" name="Picture 2" descr="Jenkins Management - javatpoi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0"/>
          <a:stretch/>
        </p:blipFill>
        <p:spPr bwMode="auto">
          <a:xfrm>
            <a:off x="567054" y="1406880"/>
            <a:ext cx="10058400" cy="477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7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Why </a:t>
            </a:r>
            <a:r>
              <a:rPr lang="en-US" dirty="0"/>
              <a:t>we need </a:t>
            </a:r>
            <a:r>
              <a:rPr lang="en-US" dirty="0" smtClean="0"/>
              <a:t>Continuous Integration?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Continuous </a:t>
            </a:r>
            <a:r>
              <a:rPr lang="en-US" dirty="0" smtClean="0"/>
              <a:t>Integration?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is Jenkins?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Jenkins Distributed Architecture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Hands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 smtClean="0">
                <a:latin typeface="Candara" panose="020E0502030303020204" pitchFamily="34" charset="0"/>
              </a:rPr>
              <a:t>Developers commit changes to the code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3246120" y="4572000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Source Code Repository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9224" y="4352544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Developer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9224" y="5047488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Developer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9224" y="57424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Developer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36008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02936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02936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3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46120" y="4590288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Source Code Repository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9224" y="43708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Developer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9224" y="5065776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Developer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9224" y="5760720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Developer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54296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21224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21224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/>
          <p:cNvSpPr/>
          <p:nvPr/>
        </p:nvSpPr>
        <p:spPr>
          <a:xfrm>
            <a:off x="5733288" y="4434840"/>
            <a:ext cx="1810512" cy="12618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Jenkins Server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1" name="Straight Arrow Connector 10"/>
          <p:cNvCxnSpPr>
            <a:stCxn id="3" idx="2"/>
            <a:endCxn id="6" idx="4"/>
          </p:cNvCxnSpPr>
          <p:nvPr/>
        </p:nvCxnSpPr>
        <p:spPr>
          <a:xfrm flipH="1" flipV="1">
            <a:off x="4800600" y="5221224"/>
            <a:ext cx="932688" cy="2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3" idx="0"/>
            <a:endCxn id="7" idx="0"/>
          </p:cNvCxnSpPr>
          <p:nvPr/>
        </p:nvCxnSpPr>
        <p:spPr>
          <a:xfrm rot="16200000" flipV="1">
            <a:off x="4063365" y="1701927"/>
            <a:ext cx="64008" cy="5401818"/>
          </a:xfrm>
          <a:prstGeom prst="bentConnector3">
            <a:avLst>
              <a:gd name="adj1" fmla="val 4571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4952" y="3721608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Feedback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4320" y="1890984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 smtClean="0">
                <a:latin typeface="Candara" panose="020E0502030303020204" pitchFamily="34" charset="0"/>
              </a:rPr>
              <a:t>Continuous Integration Server pulls that code and triggers a build 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29656" y="5760720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Prepares a build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 smtClean="0">
                <a:latin typeface="Candara" panose="020E0502030303020204" pitchFamily="34" charset="0"/>
              </a:rPr>
              <a:t>Developers commit changes to the code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40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46120" y="4590288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Source Code Repository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9224" y="43708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Developer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9224" y="5065776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Developer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9224" y="5760720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Developer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54296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21224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21224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/>
          <p:cNvSpPr/>
          <p:nvPr/>
        </p:nvSpPr>
        <p:spPr>
          <a:xfrm>
            <a:off x="5733288" y="4434840"/>
            <a:ext cx="1810512" cy="12618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Jenkins Server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1" name="Straight Arrow Connector 10"/>
          <p:cNvCxnSpPr>
            <a:stCxn id="3" idx="2"/>
            <a:endCxn id="6" idx="4"/>
          </p:cNvCxnSpPr>
          <p:nvPr/>
        </p:nvCxnSpPr>
        <p:spPr>
          <a:xfrm flipH="1" flipV="1">
            <a:off x="4800600" y="5221224"/>
            <a:ext cx="932688" cy="2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3" idx="0"/>
            <a:endCxn id="7" idx="0"/>
          </p:cNvCxnSpPr>
          <p:nvPr/>
        </p:nvCxnSpPr>
        <p:spPr>
          <a:xfrm rot="16200000" flipV="1">
            <a:off x="4063365" y="1701927"/>
            <a:ext cx="64008" cy="5401818"/>
          </a:xfrm>
          <a:prstGeom prst="bentConnector3">
            <a:avLst>
              <a:gd name="adj1" fmla="val 4571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4952" y="3721608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Feedback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4320" y="1890984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 smtClean="0">
                <a:latin typeface="Candara" panose="020E0502030303020204" pitchFamily="34" charset="0"/>
              </a:rPr>
              <a:t>Continuous Integration Server pulls that code and triggers a build 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29656" y="5760720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Prepares a build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 smtClean="0">
                <a:latin typeface="Candara" panose="020E0502030303020204" pitchFamily="34" charset="0"/>
              </a:rPr>
              <a:t>Developers commit changes to the code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17408" y="3676351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Test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23" name="Straight Arrow Connector 22"/>
          <p:cNvCxnSpPr>
            <a:stCxn id="3" idx="5"/>
            <a:endCxn id="22" idx="2"/>
          </p:cNvCxnSpPr>
          <p:nvPr/>
        </p:nvCxnSpPr>
        <p:spPr>
          <a:xfrm flipV="1">
            <a:off x="7543800" y="4243279"/>
            <a:ext cx="1418844" cy="6647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262890" y="2501029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 smtClean="0">
                <a:latin typeface="Candara" panose="020E0502030303020204" pitchFamily="34" charset="0"/>
              </a:rPr>
              <a:t>The build application is then deployed on the testing server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11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46120" y="4590288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Source Code Repository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9224" y="43708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Developer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9224" y="5065776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Developer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9224" y="5760720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Developer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54296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21224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21224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/>
          <p:cNvSpPr/>
          <p:nvPr/>
        </p:nvSpPr>
        <p:spPr>
          <a:xfrm>
            <a:off x="5733288" y="4434840"/>
            <a:ext cx="1810512" cy="12618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Jenkins Server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1" name="Straight Arrow Connector 10"/>
          <p:cNvCxnSpPr>
            <a:stCxn id="3" idx="2"/>
            <a:endCxn id="6" idx="4"/>
          </p:cNvCxnSpPr>
          <p:nvPr/>
        </p:nvCxnSpPr>
        <p:spPr>
          <a:xfrm flipH="1" flipV="1">
            <a:off x="4800600" y="5221224"/>
            <a:ext cx="932688" cy="2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3" idx="0"/>
            <a:endCxn id="7" idx="0"/>
          </p:cNvCxnSpPr>
          <p:nvPr/>
        </p:nvCxnSpPr>
        <p:spPr>
          <a:xfrm rot="16200000" flipV="1">
            <a:off x="4063365" y="1701927"/>
            <a:ext cx="64008" cy="5401818"/>
          </a:xfrm>
          <a:prstGeom prst="bentConnector3">
            <a:avLst>
              <a:gd name="adj1" fmla="val 4571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4952" y="3721608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Feedback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74320" y="1890984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 smtClean="0">
                <a:latin typeface="Candara" panose="020E0502030303020204" pitchFamily="34" charset="0"/>
              </a:rPr>
              <a:t>Continuous Integration Server pulls that code and triggers a build 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29656" y="5760720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Prepares a build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 smtClean="0">
                <a:latin typeface="Candara" panose="020E0502030303020204" pitchFamily="34" charset="0"/>
              </a:rPr>
              <a:t>Developers commit changes to the code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17408" y="3676351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Test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23" name="Straight Arrow Connector 22"/>
          <p:cNvCxnSpPr>
            <a:stCxn id="3" idx="5"/>
            <a:endCxn id="22" idx="2"/>
          </p:cNvCxnSpPr>
          <p:nvPr/>
        </p:nvCxnSpPr>
        <p:spPr>
          <a:xfrm flipV="1">
            <a:off x="7543800" y="4243279"/>
            <a:ext cx="1418844" cy="6647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262890" y="2501029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 smtClean="0">
                <a:latin typeface="Candara" panose="020E0502030303020204" pitchFamily="34" charset="0"/>
              </a:rPr>
              <a:t>The build application is then deployed on the testing server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217408" y="5378458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Production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26" name="Straight Arrow Connector 25"/>
          <p:cNvCxnSpPr>
            <a:stCxn id="3" idx="5"/>
            <a:endCxn id="25" idx="0"/>
          </p:cNvCxnSpPr>
          <p:nvPr/>
        </p:nvCxnSpPr>
        <p:spPr>
          <a:xfrm>
            <a:off x="7543800" y="4908042"/>
            <a:ext cx="1418844" cy="4704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272034" y="3108959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 smtClean="0">
                <a:latin typeface="Candara" panose="020E0502030303020204" pitchFamily="34" charset="0"/>
              </a:rPr>
              <a:t>The concerned teams are constantly notified about the build and test results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3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218" name="Picture 2" descr="Jenkins Pipeline Tutorial: Introduction To Continuous Delivery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72" y="1982406"/>
            <a:ext cx="11429873" cy="283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936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098" name="Picture 2" descr="What is Jenkins Pipeline and JenkinsFile? | by Abdalrhmanalkraien | Dev  Geni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" y="1407365"/>
            <a:ext cx="10442321" cy="494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462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Single Jenkins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dirty="0" smtClean="0"/>
              <a:t>If you need to run web tests using Browser, you need an operating system</a:t>
            </a:r>
          </a:p>
          <a:p>
            <a:pPr>
              <a:lnSpc>
                <a:spcPct val="250000"/>
              </a:lnSpc>
            </a:pPr>
            <a:r>
              <a:rPr lang="en-US" dirty="0" smtClean="0"/>
              <a:t>Another build job might require Linux box</a:t>
            </a:r>
          </a:p>
          <a:p>
            <a:pPr>
              <a:lnSpc>
                <a:spcPct val="250000"/>
              </a:lnSpc>
            </a:pPr>
            <a:r>
              <a:rPr lang="en-US" dirty="0" smtClean="0"/>
              <a:t>How to manage spikes in build activity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294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Distributed Architecture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Jenkins master will distribute its workload to slaves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63440" y="2057400"/>
            <a:ext cx="3026664" cy="74980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Candara" panose="020E0502030303020204" pitchFamily="34" charset="0"/>
              </a:rPr>
              <a:t>Jenkins Master</a:t>
            </a:r>
            <a:endParaRPr lang="en-US" sz="2800" dirty="0">
              <a:latin typeface="Candara" panose="020E05020303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53184" y="3496461"/>
            <a:ext cx="2179320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Jenkins Slave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99250" y="3496461"/>
            <a:ext cx="2179320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Jenkins Slave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45316" y="3496461"/>
            <a:ext cx="2179320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Jenkins Slave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11" name="Straight Arrow Connector 10"/>
          <p:cNvCxnSpPr>
            <a:stCxn id="6" idx="2"/>
            <a:endCxn id="10" idx="0"/>
          </p:cNvCxnSpPr>
          <p:nvPr/>
        </p:nvCxnSpPr>
        <p:spPr>
          <a:xfrm>
            <a:off x="6176772" y="2807208"/>
            <a:ext cx="3258204" cy="689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9" idx="0"/>
          </p:cNvCxnSpPr>
          <p:nvPr/>
        </p:nvCxnSpPr>
        <p:spPr>
          <a:xfrm>
            <a:off x="6176772" y="2807208"/>
            <a:ext cx="12138" cy="689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8" idx="0"/>
          </p:cNvCxnSpPr>
          <p:nvPr/>
        </p:nvCxnSpPr>
        <p:spPr>
          <a:xfrm flipH="1">
            <a:off x="2942844" y="2807208"/>
            <a:ext cx="3233928" cy="689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 rot="16200000">
            <a:off x="5812201" y="829797"/>
            <a:ext cx="932688" cy="73998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1853184" y="5113767"/>
            <a:ext cx="8781287" cy="1247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100" dirty="0" smtClean="0"/>
              <a:t>Jenkins slaves are generally required to provide the desired environment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100" dirty="0" smtClean="0"/>
              <a:t>It works on the basis of requests received from Jenkins Master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837202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Jenkins Delivery Pipeline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325880"/>
            <a:ext cx="11650767" cy="2596896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The product is developed and tested. A small change is made in the code and is checked to SCR that triggers UT</a:t>
            </a:r>
          </a:p>
          <a:p>
            <a:r>
              <a:rPr lang="en-US" sz="2000" dirty="0" smtClean="0"/>
              <a:t>On success, automatically trigger Acceptance test and produce code coverage and static analysis report</a:t>
            </a:r>
          </a:p>
          <a:p>
            <a:r>
              <a:rPr lang="en-US" sz="2000" dirty="0" smtClean="0"/>
              <a:t>If the it succeed, system will trigger the deployment of the project to an integration environment</a:t>
            </a:r>
          </a:p>
          <a:p>
            <a:r>
              <a:rPr lang="en-US" sz="2000" dirty="0" smtClean="0"/>
              <a:t>Now invoke integration test suite and regression test suite</a:t>
            </a:r>
          </a:p>
          <a:p>
            <a:r>
              <a:rPr lang="en-US" sz="2000" dirty="0" smtClean="0"/>
              <a:t>If these pass, the system triggers UAT and performance test</a:t>
            </a:r>
          </a:p>
          <a:p>
            <a:r>
              <a:rPr lang="en-US" sz="2000" dirty="0" smtClean="0"/>
              <a:t>On success, automatically promote the project to release repository and notify developers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2440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Unit Test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55392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Acceptance Test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38344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Code coverage and static analysis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21296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Deploy to Integration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04248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Integration Test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2" name="Straight Arrow Connector 11"/>
          <p:cNvCxnSpPr>
            <a:stCxn id="5" idx="3"/>
            <a:endCxn id="7" idx="1"/>
          </p:cNvCxnSpPr>
          <p:nvPr/>
        </p:nvCxnSpPr>
        <p:spPr>
          <a:xfrm>
            <a:off x="2235547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518499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801451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84403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72440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Regression Test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55392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UAT and Performance Test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038344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Alert and report notes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321296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Deploy to Prod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20" name="Straight Arrow Connector 19"/>
          <p:cNvCxnSpPr>
            <a:stCxn id="16" idx="3"/>
            <a:endCxn id="17" idx="1"/>
          </p:cNvCxnSpPr>
          <p:nvPr/>
        </p:nvCxnSpPr>
        <p:spPr>
          <a:xfrm>
            <a:off x="2235547" y="5913929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18499" y="5913929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801451" y="5913929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0" idx="3"/>
            <a:endCxn id="16" idx="0"/>
          </p:cNvCxnSpPr>
          <p:nvPr/>
        </p:nvCxnSpPr>
        <p:spPr>
          <a:xfrm flipH="1">
            <a:off x="1353994" y="4593741"/>
            <a:ext cx="10013361" cy="1036724"/>
          </a:xfrm>
          <a:prstGeom prst="bentConnector4">
            <a:avLst>
              <a:gd name="adj1" fmla="val -2283"/>
              <a:gd name="adj2" fmla="val 63671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039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Integration?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Continuous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079" t="26289" r="45034" b="22027"/>
          <a:stretch/>
        </p:blipFill>
        <p:spPr>
          <a:xfrm>
            <a:off x="2350008" y="1254010"/>
            <a:ext cx="6766371" cy="51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</a:t>
            </a:r>
            <a:r>
              <a:rPr lang="en-US" dirty="0"/>
              <a:t>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2910" y="1406880"/>
            <a:ext cx="17578" cy="485676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66344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 smtClean="0">
                <a:latin typeface="Candara" panose="020E0502030303020204" pitchFamily="34" charset="0"/>
              </a:rPr>
              <a:t>Developers have to wait till the complete software is developed for the test results</a:t>
            </a:r>
            <a:endParaRPr lang="en-US" sz="1900" dirty="0">
              <a:latin typeface="Candara" panose="020E0502030303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355790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 smtClean="0">
                <a:latin typeface="Candara" panose="020E0502030303020204" pitchFamily="34" charset="0"/>
              </a:rPr>
              <a:t>If the test fails, then locating and fixing bugs is very difficult. Developers have to check the entire source code of the software</a:t>
            </a:r>
            <a:endParaRPr lang="en-US" sz="1900" dirty="0">
              <a:latin typeface="Candara" panose="020E0502030303020204" pitchFamily="34" charset="0"/>
            </a:endParaRPr>
          </a:p>
        </p:txBody>
      </p:sp>
      <p:pic>
        <p:nvPicPr>
          <p:cNvPr id="2050" name="Picture 2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23" y="3835260"/>
            <a:ext cx="1643443" cy="164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loud Callout 8"/>
          <p:cNvSpPr/>
          <p:nvPr/>
        </p:nvSpPr>
        <p:spPr>
          <a:xfrm>
            <a:off x="2350008" y="2738272"/>
            <a:ext cx="3090672" cy="1156887"/>
          </a:xfrm>
          <a:prstGeom prst="cloudCallout">
            <a:avLst>
              <a:gd name="adj1" fmla="val -54166"/>
              <a:gd name="adj2" fmla="val 59643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I hope the code works fine in testing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1" name="Picture 2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23132" y="3835260"/>
            <a:ext cx="1477404" cy="147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/>
          <p:cNvSpPr/>
          <p:nvPr/>
        </p:nvSpPr>
        <p:spPr>
          <a:xfrm>
            <a:off x="6632460" y="2738272"/>
            <a:ext cx="3090672" cy="1156887"/>
          </a:xfrm>
          <a:prstGeom prst="cloudCallout">
            <a:avLst>
              <a:gd name="adj1" fmla="val 62698"/>
              <a:gd name="adj2" fmla="val 65966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I have to check the entire source code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0" name="Flowchart: Multidocument 9"/>
          <p:cNvSpPr/>
          <p:nvPr/>
        </p:nvSpPr>
        <p:spPr>
          <a:xfrm>
            <a:off x="6858000" y="4573962"/>
            <a:ext cx="1536192" cy="1022166"/>
          </a:xfrm>
          <a:prstGeom prst="flowChartMultidocumen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Code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69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</a:t>
            </a:r>
            <a:r>
              <a:rPr lang="en-US" dirty="0"/>
              <a:t>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2910" y="1406880"/>
            <a:ext cx="17578" cy="485676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66344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 smtClean="0">
                <a:latin typeface="Candara" panose="020E0502030303020204" pitchFamily="34" charset="0"/>
              </a:rPr>
              <a:t>Software delivery process was slow</a:t>
            </a:r>
            <a:endParaRPr lang="en-US" sz="1900" dirty="0">
              <a:latin typeface="Candara" panose="020E0502030303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355790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 smtClean="0">
                <a:latin typeface="Candara" panose="020E0502030303020204" pitchFamily="34" charset="0"/>
              </a:rPr>
              <a:t>Continuous feedback pertaining to things like coding or architectural issues, build failures, test status etc. was not present </a:t>
            </a:r>
            <a:endParaRPr lang="en-US" sz="1900" dirty="0">
              <a:latin typeface="Candara" panose="020E05020303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68" y="2924493"/>
            <a:ext cx="3715760" cy="2086542"/>
          </a:xfrm>
          <a:prstGeom prst="rect">
            <a:avLst/>
          </a:prstGeom>
        </p:spPr>
      </p:pic>
      <p:pic>
        <p:nvPicPr>
          <p:cNvPr id="3076" name="Picture 4" descr="feedback loop Icon - Download feedback loop Icon 589706 | Noun Project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328" y="2924493"/>
            <a:ext cx="2197735" cy="219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836408" y="5122228"/>
            <a:ext cx="3364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ndara" panose="020E0502030303020204" pitchFamily="34" charset="0"/>
              </a:rPr>
              <a:t>Build, Measure, Learn</a:t>
            </a:r>
          </a:p>
        </p:txBody>
      </p:sp>
      <p:sp>
        <p:nvSpPr>
          <p:cNvPr id="14" name="Multiply 13"/>
          <p:cNvSpPr/>
          <p:nvPr/>
        </p:nvSpPr>
        <p:spPr>
          <a:xfrm>
            <a:off x="10296144" y="3694493"/>
            <a:ext cx="1328928" cy="140817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89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Continuous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079" t="26289" r="45034" b="22027"/>
          <a:stretch/>
        </p:blipFill>
        <p:spPr>
          <a:xfrm>
            <a:off x="2350008" y="1254010"/>
            <a:ext cx="6766371" cy="51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  <a:r>
              <a:rPr lang="en-US" dirty="0" smtClean="0"/>
              <a:t> – to the rescue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636" t="43058" r="40859" b="27434"/>
          <a:stretch/>
        </p:blipFill>
        <p:spPr>
          <a:xfrm>
            <a:off x="3109198" y="3437296"/>
            <a:ext cx="6127423" cy="303543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32104" y="1289304"/>
            <a:ext cx="10644896" cy="198424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Candara" panose="020E0502030303020204" pitchFamily="34" charset="0"/>
              </a:rPr>
              <a:t>Since after every commit to the source code an auto build is triggered, it is automatically deployed on the test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Candara" panose="020E0502030303020204" pitchFamily="34" charset="0"/>
              </a:rPr>
              <a:t>If the test results show that there is a bug in the code, then developers only have to check the last commit made to the source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Candara" panose="020E0502030303020204" pitchFamily="34" charset="0"/>
              </a:rPr>
              <a:t>It increases the frequency of new software releases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Candara" panose="020E0502030303020204" pitchFamily="34" charset="0"/>
              </a:rPr>
              <a:t>The concerned teams are always provided with the relevant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2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  <a:r>
              <a:rPr lang="en-US" dirty="0" smtClean="0"/>
              <a:t> – to the rescue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99836035"/>
              </p:ext>
            </p:extLst>
          </p:nvPr>
        </p:nvGraphicFramePr>
        <p:xfrm>
          <a:off x="340360" y="993986"/>
          <a:ext cx="529234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587487947"/>
              </p:ext>
            </p:extLst>
          </p:nvPr>
        </p:nvGraphicFramePr>
        <p:xfrm>
          <a:off x="6445301" y="993985"/>
          <a:ext cx="529234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475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1900</TotalTime>
  <Words>791</Words>
  <Application>Microsoft Office PowerPoint</Application>
  <PresentationFormat>Widescreen</PresentationFormat>
  <Paragraphs>168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Candara</vt:lpstr>
      <vt:lpstr>Office Theme</vt:lpstr>
      <vt:lpstr>Continuous Integration</vt:lpstr>
      <vt:lpstr>Outline</vt:lpstr>
      <vt:lpstr>Why we need Continuous Integration?</vt:lpstr>
      <vt:lpstr>Before Continuous Integration</vt:lpstr>
      <vt:lpstr>Problems Before Continuous Integration</vt:lpstr>
      <vt:lpstr>Problems Before Continuous Integration</vt:lpstr>
      <vt:lpstr>Before Continuous Integration</vt:lpstr>
      <vt:lpstr>Continuous Integration – to the rescue</vt:lpstr>
      <vt:lpstr>Continuous Integration – to the rescue</vt:lpstr>
      <vt:lpstr>What is Continuous Integration?</vt:lpstr>
      <vt:lpstr>What is Continuous Integration?</vt:lpstr>
      <vt:lpstr>Continuous Integration Case Study (Nokia)</vt:lpstr>
      <vt:lpstr>Continuous Integration Case Study (Nokia)</vt:lpstr>
      <vt:lpstr>Continuous Integration Tools</vt:lpstr>
      <vt:lpstr>What is Jenkins?</vt:lpstr>
      <vt:lpstr>What is Jenkins?</vt:lpstr>
      <vt:lpstr>Welcome to Jenkins!</vt:lpstr>
      <vt:lpstr>Jenkins Plugins</vt:lpstr>
      <vt:lpstr>Manage Jenkins</vt:lpstr>
      <vt:lpstr>Jenkins Example</vt:lpstr>
      <vt:lpstr>Jenkins Example</vt:lpstr>
      <vt:lpstr>Jenkins Example</vt:lpstr>
      <vt:lpstr>Jenkins Example</vt:lpstr>
      <vt:lpstr>Jenkins Pipeline</vt:lpstr>
      <vt:lpstr>Jenkins Pipeline</vt:lpstr>
      <vt:lpstr>Shortcomings of Single Jenkins Server</vt:lpstr>
      <vt:lpstr>Jenkins Distributed Architecture</vt:lpstr>
      <vt:lpstr>Jenkins Delivery Pipeline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109</cp:revision>
  <cp:lastPrinted>2021-10-18T07:27:50Z</cp:lastPrinted>
  <dcterms:created xsi:type="dcterms:W3CDTF">2021-10-12T10:09:12Z</dcterms:created>
  <dcterms:modified xsi:type="dcterms:W3CDTF">2022-03-15T08:06:54Z</dcterms:modified>
</cp:coreProperties>
</file>